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anchez" charset="1" panose="02000000000000000000"/>
      <p:regular r:id="rId10"/>
    </p:embeddedFont>
    <p:embeddedFont>
      <p:font typeface="Sanchez Italics" charset="1" panose="00000000000000000000"/>
      <p:regular r:id="rId11"/>
    </p:embeddedFont>
    <p:embeddedFont>
      <p:font typeface="League Spartan" charset="1" panose="00000800000000000000"/>
      <p:regular r:id="rId12"/>
    </p:embeddedFont>
    <p:embeddedFont>
      <p:font typeface="Telegraf" charset="1" panose="00000500000000000000"/>
      <p:regular r:id="rId13"/>
    </p:embeddedFont>
    <p:embeddedFont>
      <p:font typeface="Telegraf Bold" charset="1" panose="00000800000000000000"/>
      <p:regular r:id="rId14"/>
    </p:embeddedFont>
    <p:embeddedFont>
      <p:font typeface="Organic"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12" Target="../media/image38.png" Type="http://schemas.openxmlformats.org/officeDocument/2006/relationships/image"/><Relationship Id="rId13" Target="../media/image39.svg" Type="http://schemas.openxmlformats.org/officeDocument/2006/relationships/image"/><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https://youtu.be/u4L130DkdOw"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https://www.gapminder.org/dollar-street" TargetMode="External" Type="http://schemas.openxmlformats.org/officeDocument/2006/relationships/hyperlink"/><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57674" y="5864613"/>
            <a:ext cx="3972652" cy="4114800"/>
          </a:xfrm>
          <a:prstGeom prst="rect">
            <a:avLst/>
          </a:prstGeom>
        </p:spPr>
      </p:pic>
      <p:grpSp>
        <p:nvGrpSpPr>
          <p:cNvPr name="Group 3" id="3"/>
          <p:cNvGrpSpPr/>
          <p:nvPr/>
        </p:nvGrpSpPr>
        <p:grpSpPr>
          <a:xfrm rot="0">
            <a:off x="1692963" y="846571"/>
            <a:ext cx="14902073" cy="1729958"/>
            <a:chOff x="0" y="0"/>
            <a:chExt cx="19869431" cy="2306610"/>
          </a:xfrm>
        </p:grpSpPr>
        <p:sp>
          <p:nvSpPr>
            <p:cNvPr name="TextBox 4" id="4"/>
            <p:cNvSpPr txBox="true"/>
            <p:nvPr/>
          </p:nvSpPr>
          <p:spPr>
            <a:xfrm rot="0">
              <a:off x="0" y="-152400"/>
              <a:ext cx="19869431" cy="1774611"/>
            </a:xfrm>
            <a:prstGeom prst="rect">
              <a:avLst/>
            </a:prstGeom>
          </p:spPr>
          <p:txBody>
            <a:bodyPr anchor="t" rtlCol="false" tIns="0" lIns="0" bIns="0" rIns="0">
              <a:spAutoFit/>
            </a:bodyPr>
            <a:lstStyle/>
            <a:p>
              <a:pPr algn="ctr">
                <a:lnSpc>
                  <a:spcPts val="11120"/>
                </a:lnSpc>
              </a:pPr>
              <a:r>
                <a:rPr lang="en-US" sz="8000" spc="-400">
                  <a:solidFill>
                    <a:srgbClr val="000000"/>
                  </a:solidFill>
                  <a:latin typeface="League Spartan"/>
                </a:rPr>
                <a:t>Measuring Development</a:t>
              </a:r>
            </a:p>
          </p:txBody>
        </p:sp>
        <p:sp>
          <p:nvSpPr>
            <p:cNvPr name="TextBox 5" id="5"/>
            <p:cNvSpPr txBox="true"/>
            <p:nvPr/>
          </p:nvSpPr>
          <p:spPr>
            <a:xfrm rot="0">
              <a:off x="0" y="1818930"/>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4818827" y="3215082"/>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4.8</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1108901"/>
            <a:ext cx="16514951" cy="7653623"/>
          </a:xfrm>
          <a:prstGeom prst="rect">
            <a:avLst/>
          </a:prstGeom>
        </p:spPr>
        <p:txBody>
          <a:bodyPr anchor="t" rtlCol="false" tIns="0" lIns="0" bIns="0" rIns="0">
            <a:spAutoFit/>
          </a:bodyPr>
          <a:lstStyle/>
          <a:p>
            <a:pPr>
              <a:lnSpc>
                <a:spcPts val="7812"/>
              </a:lnSpc>
            </a:pPr>
            <a:r>
              <a:rPr lang="en-US" sz="3150">
                <a:solidFill>
                  <a:srgbClr val="000000"/>
                </a:solidFill>
                <a:latin typeface="Telegraf Bold"/>
              </a:rPr>
              <a:t>Single indicators use only one factor to measure the development of a country.</a:t>
            </a:r>
          </a:p>
          <a:p>
            <a:pPr algn="ctr">
              <a:lnSpc>
                <a:spcPts val="3748"/>
              </a:lnSpc>
            </a:pPr>
            <a:r>
              <a:rPr lang="en-US" sz="2550">
                <a:solidFill>
                  <a:srgbClr val="000000"/>
                </a:solidFill>
                <a:latin typeface="Telegraf Bold"/>
              </a:rPr>
              <a:t>Examples of single indicators that aim to measure development</a:t>
            </a:r>
          </a:p>
          <a:p>
            <a:pPr>
              <a:lnSpc>
                <a:spcPts val="3748"/>
              </a:lnSpc>
            </a:pPr>
          </a:p>
          <a:p>
            <a:pPr>
              <a:lnSpc>
                <a:spcPts val="3748"/>
              </a:lnSpc>
            </a:pPr>
            <a:r>
              <a:rPr lang="en-US" sz="2550">
                <a:solidFill>
                  <a:srgbClr val="000000"/>
                </a:solidFill>
                <a:latin typeface="Telegraf Bold"/>
              </a:rPr>
              <a:t>Economic/social inequality indicators </a:t>
            </a:r>
          </a:p>
          <a:p>
            <a:pPr marL="1101096" indent="-367032" lvl="2">
              <a:lnSpc>
                <a:spcPts val="3748"/>
              </a:lnSpc>
              <a:buFont typeface="Arial"/>
              <a:buChar char="⚬"/>
            </a:pPr>
            <a:r>
              <a:rPr lang="en-US" sz="2550">
                <a:solidFill>
                  <a:srgbClr val="000000"/>
                </a:solidFill>
                <a:latin typeface="Telegraf"/>
              </a:rPr>
              <a:t>Income equality (Gini coefficient)</a:t>
            </a:r>
          </a:p>
          <a:p>
            <a:pPr marL="1101096" indent="-367032" lvl="2">
              <a:lnSpc>
                <a:spcPts val="3748"/>
              </a:lnSpc>
              <a:buFont typeface="Arial"/>
              <a:buChar char="⚬"/>
            </a:pPr>
            <a:r>
              <a:rPr lang="en-US" sz="2550">
                <a:solidFill>
                  <a:srgbClr val="000000"/>
                </a:solidFill>
                <a:latin typeface="Telegraf"/>
              </a:rPr>
              <a:t>Access to resources by social group</a:t>
            </a:r>
          </a:p>
          <a:p>
            <a:pPr marL="1101096" indent="-367032" lvl="2">
              <a:lnSpc>
                <a:spcPts val="3748"/>
              </a:lnSpc>
              <a:buFont typeface="Arial"/>
              <a:buChar char="⚬"/>
            </a:pPr>
            <a:r>
              <a:rPr lang="en-US" sz="2550">
                <a:solidFill>
                  <a:srgbClr val="000000"/>
                </a:solidFill>
                <a:latin typeface="Telegraf"/>
              </a:rPr>
              <a:t>Gender ratio for average years of school</a:t>
            </a:r>
          </a:p>
          <a:p>
            <a:pPr marL="1101096" indent="-367032" lvl="2">
              <a:lnSpc>
                <a:spcPts val="3748"/>
              </a:lnSpc>
              <a:buFont typeface="Arial"/>
              <a:buChar char="⚬"/>
            </a:pPr>
            <a:r>
              <a:rPr lang="en-US" sz="2550">
                <a:solidFill>
                  <a:srgbClr val="000000"/>
                </a:solidFill>
                <a:latin typeface="Telegraf"/>
              </a:rPr>
              <a:t>Gender representation in government</a:t>
            </a:r>
          </a:p>
          <a:p>
            <a:pPr>
              <a:lnSpc>
                <a:spcPts val="3748"/>
              </a:lnSpc>
            </a:pPr>
            <a:r>
              <a:rPr lang="en-US" sz="2550">
                <a:solidFill>
                  <a:srgbClr val="000000"/>
                </a:solidFill>
                <a:latin typeface="Telegraf Bold"/>
              </a:rPr>
              <a:t>Energy indicators </a:t>
            </a:r>
          </a:p>
          <a:p>
            <a:pPr marL="1101096" indent="-367032" lvl="2">
              <a:lnSpc>
                <a:spcPts val="3748"/>
              </a:lnSpc>
              <a:buFont typeface="Arial"/>
              <a:buChar char="⚬"/>
            </a:pPr>
            <a:r>
              <a:rPr lang="en-US" sz="2550">
                <a:solidFill>
                  <a:srgbClr val="000000"/>
                </a:solidFill>
                <a:latin typeface="Telegraf"/>
              </a:rPr>
              <a:t>Source of energy (hydropower, solar, wind vs coal, gas, etc.)</a:t>
            </a:r>
          </a:p>
          <a:p>
            <a:pPr marL="1101096" indent="-367032" lvl="2">
              <a:lnSpc>
                <a:spcPts val="3748"/>
              </a:lnSpc>
              <a:buFont typeface="Arial"/>
              <a:buChar char="⚬"/>
            </a:pPr>
            <a:r>
              <a:rPr lang="en-US" sz="2550">
                <a:solidFill>
                  <a:srgbClr val="000000"/>
                </a:solidFill>
                <a:latin typeface="Telegraf"/>
              </a:rPr>
              <a:t>Renewable energy</a:t>
            </a:r>
          </a:p>
          <a:p>
            <a:pPr marL="1101096" indent="-367032" lvl="2">
              <a:lnSpc>
                <a:spcPts val="3748"/>
              </a:lnSpc>
              <a:buFont typeface="Arial"/>
              <a:buChar char="⚬"/>
            </a:pPr>
            <a:r>
              <a:rPr lang="en-US" sz="2550">
                <a:solidFill>
                  <a:srgbClr val="000000"/>
                </a:solidFill>
                <a:latin typeface="Telegraf"/>
              </a:rPr>
              <a:t>Energy consumption per capita</a:t>
            </a:r>
          </a:p>
          <a:p>
            <a:pPr>
              <a:lnSpc>
                <a:spcPts val="3748"/>
              </a:lnSpc>
            </a:pPr>
            <a:r>
              <a:rPr lang="en-US" sz="2550">
                <a:solidFill>
                  <a:srgbClr val="000000"/>
                </a:solidFill>
                <a:latin typeface="Telegraf Bold"/>
              </a:rPr>
              <a:t>Environmental indicators</a:t>
            </a:r>
          </a:p>
          <a:p>
            <a:pPr marL="1101096" indent="-367032" lvl="2">
              <a:lnSpc>
                <a:spcPts val="3748"/>
              </a:lnSpc>
              <a:buFont typeface="Arial"/>
              <a:buChar char="⚬"/>
            </a:pPr>
            <a:r>
              <a:rPr lang="en-US" sz="2550">
                <a:solidFill>
                  <a:srgbClr val="000000"/>
                </a:solidFill>
                <a:latin typeface="Telegraf"/>
              </a:rPr>
              <a:t>Carbon footprint</a:t>
            </a:r>
          </a:p>
          <a:p>
            <a:pPr marL="1101096" indent="-367032" lvl="2">
              <a:lnSpc>
                <a:spcPts val="3748"/>
              </a:lnSpc>
              <a:buFont typeface="Arial"/>
              <a:buChar char="⚬"/>
            </a:pPr>
            <a:r>
              <a:rPr lang="en-US" sz="2550">
                <a:solidFill>
                  <a:srgbClr val="000000"/>
                </a:solidFill>
                <a:latin typeface="Telegraf"/>
              </a:rPr>
              <a:t>Ecological footprint</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446947" y="7812394"/>
            <a:ext cx="2287266" cy="2287266"/>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159680" y="7812394"/>
            <a:ext cx="2287266" cy="2287266"/>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864145" y="7812394"/>
            <a:ext cx="2295536" cy="2295536"/>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4293368" y="5291511"/>
            <a:ext cx="2297212" cy="2297212"/>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1989563" y="5284918"/>
            <a:ext cx="2303805" cy="2303805"/>
          </a:xfrm>
          <a:prstGeom prst="rect">
            <a:avLst/>
          </a:prstGeom>
        </p:spPr>
      </p:pic>
      <p:pic>
        <p:nvPicPr>
          <p:cNvPr name="Picture 8" id="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3159680" y="2767792"/>
            <a:ext cx="2298050" cy="2298050"/>
          </a:xfrm>
          <a:prstGeom prst="rect">
            <a:avLst/>
          </a:prstGeom>
        </p:spPr>
      </p:pic>
      <p:grpSp>
        <p:nvGrpSpPr>
          <p:cNvPr name="Group 9" id="9"/>
          <p:cNvGrpSpPr/>
          <p:nvPr/>
        </p:nvGrpSpPr>
        <p:grpSpPr>
          <a:xfrm rot="0">
            <a:off x="969289" y="349775"/>
            <a:ext cx="16349422" cy="1357849"/>
            <a:chOff x="0" y="0"/>
            <a:chExt cx="21799229" cy="1810466"/>
          </a:xfrm>
        </p:grpSpPr>
        <p:sp>
          <p:nvSpPr>
            <p:cNvPr name="TextBox 10" id="10"/>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Single Indicators</a:t>
              </a:r>
            </a:p>
          </p:txBody>
        </p:sp>
        <p:sp>
          <p:nvSpPr>
            <p:cNvPr name="TextBox 11" id="11"/>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12" id="12"/>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836837" y="1346645"/>
            <a:ext cx="16481874" cy="7361110"/>
          </a:xfrm>
          <a:prstGeom prst="rect">
            <a:avLst/>
          </a:prstGeom>
        </p:spPr>
        <p:txBody>
          <a:bodyPr anchor="t" rtlCol="false" tIns="0" lIns="0" bIns="0" rIns="0">
            <a:spAutoFit/>
          </a:bodyPr>
          <a:lstStyle/>
          <a:p>
            <a:pPr algn="ctr">
              <a:lnSpc>
                <a:spcPts val="3799"/>
              </a:lnSpc>
            </a:pPr>
            <a:r>
              <a:rPr lang="en-US" sz="2550">
                <a:solidFill>
                  <a:srgbClr val="000000"/>
                </a:solidFill>
                <a:latin typeface="Telegraf Bold"/>
              </a:rPr>
              <a:t>Because development is so complex to measure and no single indicator provides a holistic picture, it's often preferable to use a composite indicator.</a:t>
            </a:r>
          </a:p>
          <a:p>
            <a:pPr algn="ctr">
              <a:lnSpc>
                <a:spcPts val="6324"/>
              </a:lnSpc>
            </a:pPr>
            <a:r>
              <a:rPr lang="en-US" sz="2550">
                <a:solidFill>
                  <a:srgbClr val="000000"/>
                </a:solidFill>
                <a:latin typeface="Telegraf Bold"/>
              </a:rPr>
              <a:t>Examples of composite indicators that measure poverty</a:t>
            </a:r>
          </a:p>
          <a:p>
            <a:pPr>
              <a:lnSpc>
                <a:spcPts val="3697"/>
              </a:lnSpc>
            </a:pPr>
            <a:r>
              <a:rPr lang="en-US" sz="2550">
                <a:solidFill>
                  <a:srgbClr val="000000"/>
                </a:solidFill>
                <a:latin typeface="Telegraf Bold"/>
              </a:rPr>
              <a:t>Human Development Index (HDI)</a:t>
            </a:r>
          </a:p>
          <a:p>
            <a:pPr marL="1101096" indent="-367032" lvl="2">
              <a:lnSpc>
                <a:spcPts val="3697"/>
              </a:lnSpc>
              <a:buFont typeface="Arial"/>
              <a:buChar char="⚬"/>
            </a:pPr>
            <a:r>
              <a:rPr lang="en-US" sz="2550">
                <a:solidFill>
                  <a:srgbClr val="000000"/>
                </a:solidFill>
                <a:latin typeface="Telegraf"/>
              </a:rPr>
              <a:t>Used by the UN to determine the quality of life.</a:t>
            </a:r>
          </a:p>
          <a:p>
            <a:pPr marL="1101096" indent="-367032" lvl="2">
              <a:lnSpc>
                <a:spcPts val="3697"/>
              </a:lnSpc>
              <a:buFont typeface="Arial"/>
              <a:buChar char="⚬"/>
            </a:pPr>
            <a:r>
              <a:rPr lang="en-US" sz="2550">
                <a:solidFill>
                  <a:srgbClr val="1377EA"/>
                </a:solidFill>
                <a:latin typeface="Telegraf Bold"/>
              </a:rPr>
              <a:t>3 main factors include:</a:t>
            </a:r>
          </a:p>
          <a:p>
            <a:pPr marL="1651645" indent="-412911" lvl="3">
              <a:lnSpc>
                <a:spcPts val="3697"/>
              </a:lnSpc>
              <a:buFont typeface="Arial"/>
              <a:buChar char="￭"/>
            </a:pPr>
            <a:r>
              <a:rPr lang="en-US" sz="2550">
                <a:solidFill>
                  <a:srgbClr val="000000"/>
                </a:solidFill>
                <a:latin typeface="Telegraf"/>
              </a:rPr>
              <a:t>GDP Per Capita (Economic-Well Being)</a:t>
            </a:r>
          </a:p>
          <a:p>
            <a:pPr marL="1651645" indent="-412911" lvl="3">
              <a:lnSpc>
                <a:spcPts val="3697"/>
              </a:lnSpc>
              <a:buFont typeface="Arial"/>
              <a:buChar char="￭"/>
            </a:pPr>
            <a:r>
              <a:rPr lang="en-US" sz="2550">
                <a:solidFill>
                  <a:srgbClr val="000000"/>
                </a:solidFill>
                <a:latin typeface="Telegraf"/>
              </a:rPr>
              <a:t>Life Expectancy (Healthcare)</a:t>
            </a:r>
          </a:p>
          <a:p>
            <a:pPr marL="1651645" indent="-412911" lvl="3">
              <a:lnSpc>
                <a:spcPts val="3697"/>
              </a:lnSpc>
              <a:buFont typeface="Arial"/>
              <a:buChar char="￭"/>
            </a:pPr>
            <a:r>
              <a:rPr lang="en-US" sz="2550">
                <a:solidFill>
                  <a:srgbClr val="000000"/>
                </a:solidFill>
                <a:latin typeface="Telegraf"/>
              </a:rPr>
              <a:t>Average and Expected Years of Schooling (Education)</a:t>
            </a:r>
          </a:p>
          <a:p>
            <a:pPr>
              <a:lnSpc>
                <a:spcPts val="3697"/>
              </a:lnSpc>
            </a:pPr>
            <a:r>
              <a:rPr lang="en-US" sz="2550">
                <a:solidFill>
                  <a:srgbClr val="000000"/>
                </a:solidFill>
                <a:latin typeface="Telegraf Bold"/>
              </a:rPr>
              <a:t>Gender Inequality Index (GII)</a:t>
            </a:r>
          </a:p>
          <a:p>
            <a:pPr marL="1101096" indent="-367032" lvl="2">
              <a:lnSpc>
                <a:spcPts val="3697"/>
              </a:lnSpc>
              <a:buFont typeface="Arial"/>
              <a:buChar char="⚬"/>
            </a:pPr>
            <a:r>
              <a:rPr lang="en-US" sz="2550">
                <a:solidFill>
                  <a:srgbClr val="000000"/>
                </a:solidFill>
                <a:latin typeface="Telegraf"/>
              </a:rPr>
              <a:t>Main factors:</a:t>
            </a:r>
          </a:p>
          <a:p>
            <a:pPr marL="1651645" indent="-412911" lvl="3">
              <a:lnSpc>
                <a:spcPts val="3697"/>
              </a:lnSpc>
              <a:buFont typeface="Arial"/>
              <a:buChar char="￭"/>
            </a:pPr>
            <a:r>
              <a:rPr lang="en-US" sz="2550">
                <a:solidFill>
                  <a:srgbClr val="000000"/>
                </a:solidFill>
                <a:latin typeface="Telegraf"/>
              </a:rPr>
              <a:t>Reproductive Health (infant mortality, adolescent birth rate)</a:t>
            </a:r>
          </a:p>
          <a:p>
            <a:pPr marL="1651645" indent="-412911" lvl="3">
              <a:lnSpc>
                <a:spcPts val="3697"/>
              </a:lnSpc>
              <a:buFont typeface="Arial"/>
              <a:buChar char="￭"/>
            </a:pPr>
            <a:r>
              <a:rPr lang="en-US" sz="2550">
                <a:solidFill>
                  <a:srgbClr val="000000"/>
                </a:solidFill>
                <a:latin typeface="Telegraf"/>
              </a:rPr>
              <a:t>Empowerment (government seats, gender ratio in education)</a:t>
            </a:r>
          </a:p>
          <a:p>
            <a:pPr marL="1651645" indent="-412911" lvl="3">
              <a:lnSpc>
                <a:spcPts val="3697"/>
              </a:lnSpc>
              <a:buFont typeface="Arial"/>
              <a:buChar char="￭"/>
            </a:pPr>
            <a:r>
              <a:rPr lang="en-US" sz="2550">
                <a:solidFill>
                  <a:srgbClr val="000000"/>
                </a:solidFill>
                <a:latin typeface="Telegraf"/>
              </a:rPr>
              <a:t>Economic status (labor force participation gender ratio)</a:t>
            </a:r>
          </a:p>
          <a:p>
            <a:pPr>
              <a:lnSpc>
                <a:spcPts val="3697"/>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801339" y="7081832"/>
            <a:ext cx="2659389" cy="2659389"/>
          </a:xfrm>
          <a:prstGeom prst="rect">
            <a:avLst/>
          </a:prstGeom>
        </p:spPr>
      </p:pic>
      <p:grpSp>
        <p:nvGrpSpPr>
          <p:cNvPr name="Group 4" id="4"/>
          <p:cNvGrpSpPr/>
          <p:nvPr/>
        </p:nvGrpSpPr>
        <p:grpSpPr>
          <a:xfrm rot="0">
            <a:off x="969289" y="349775"/>
            <a:ext cx="16349422" cy="1357849"/>
            <a:chOff x="0" y="0"/>
            <a:chExt cx="21799229" cy="1810466"/>
          </a:xfrm>
        </p:grpSpPr>
        <p:sp>
          <p:nvSpPr>
            <p:cNvPr name="TextBox 5" id="5"/>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Composite Indicators</a:t>
              </a:r>
            </a:p>
          </p:txBody>
        </p:sp>
        <p:sp>
          <p:nvSpPr>
            <p:cNvPr name="TextBox 6" id="6"/>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836837" y="1442276"/>
            <a:ext cx="16481874" cy="6294310"/>
          </a:xfrm>
          <a:prstGeom prst="rect">
            <a:avLst/>
          </a:prstGeom>
        </p:spPr>
        <p:txBody>
          <a:bodyPr anchor="t" rtlCol="false" tIns="0" lIns="0" bIns="0" rIns="0">
            <a:spAutoFit/>
          </a:bodyPr>
          <a:lstStyle/>
          <a:p>
            <a:pPr algn="ctr">
              <a:lnSpc>
                <a:spcPts val="3799"/>
              </a:lnSpc>
            </a:pPr>
            <a:r>
              <a:rPr lang="en-US" sz="2550">
                <a:solidFill>
                  <a:srgbClr val="000000"/>
                </a:solidFill>
                <a:latin typeface="Telegraf Bold"/>
              </a:rPr>
              <a:t>Because development is so complex to measure and no single indicator provides a holistic picture, it's often preferable to use a composite indicator.</a:t>
            </a:r>
          </a:p>
          <a:p>
            <a:pPr algn="ctr">
              <a:lnSpc>
                <a:spcPts val="6324"/>
              </a:lnSpc>
            </a:pPr>
            <a:r>
              <a:rPr lang="en-US" sz="2550">
                <a:solidFill>
                  <a:srgbClr val="000000"/>
                </a:solidFill>
                <a:latin typeface="Telegraf Bold"/>
              </a:rPr>
              <a:t>Examples of composite indicators that measure development</a:t>
            </a:r>
          </a:p>
          <a:p>
            <a:pPr algn="ctr">
              <a:lnSpc>
                <a:spcPts val="6324"/>
              </a:lnSpc>
            </a:pPr>
          </a:p>
          <a:p>
            <a:pPr>
              <a:lnSpc>
                <a:spcPts val="3697"/>
              </a:lnSpc>
            </a:pPr>
            <a:r>
              <a:rPr lang="en-US" sz="2550">
                <a:solidFill>
                  <a:srgbClr val="000000"/>
                </a:solidFill>
                <a:latin typeface="Telegraf Bold"/>
              </a:rPr>
              <a:t>Inequality-adjusted </a:t>
            </a:r>
            <a:r>
              <a:rPr lang="en-US" sz="2550">
                <a:solidFill>
                  <a:srgbClr val="000000"/>
                </a:solidFill>
                <a:latin typeface="Telegraf Bold"/>
              </a:rPr>
              <a:t>Human Development Index (IHDI)</a:t>
            </a:r>
          </a:p>
          <a:p>
            <a:pPr marL="1101096" indent="-367032" lvl="2">
              <a:lnSpc>
                <a:spcPts val="3697"/>
              </a:lnSpc>
              <a:buFont typeface="Arial"/>
              <a:buChar char="⚬"/>
            </a:pPr>
            <a:r>
              <a:rPr lang="en-US" sz="2550">
                <a:solidFill>
                  <a:srgbClr val="000000"/>
                </a:solidFill>
                <a:latin typeface="Telegraf"/>
              </a:rPr>
              <a:t>Similar to HDI but takes into account inequalities for life span at birth, education,  and income.</a:t>
            </a:r>
          </a:p>
          <a:p>
            <a:pPr>
              <a:lnSpc>
                <a:spcPts val="3697"/>
              </a:lnSpc>
            </a:pPr>
          </a:p>
          <a:p>
            <a:pPr>
              <a:lnSpc>
                <a:spcPts val="3697"/>
              </a:lnSpc>
            </a:pPr>
          </a:p>
          <a:p>
            <a:pPr>
              <a:lnSpc>
                <a:spcPts val="3697"/>
              </a:lnSpc>
            </a:pPr>
            <a:r>
              <a:rPr lang="en-US" sz="2550">
                <a:solidFill>
                  <a:srgbClr val="000000"/>
                </a:solidFill>
                <a:latin typeface="Telegraf Bold"/>
              </a:rPr>
              <a:t>Happy Planet Index (HPI)</a:t>
            </a:r>
          </a:p>
          <a:p>
            <a:pPr marL="1101096" indent="-367032" lvl="2">
              <a:lnSpc>
                <a:spcPts val="3697"/>
              </a:lnSpc>
              <a:buFont typeface="Arial"/>
              <a:buChar char="⚬"/>
            </a:pPr>
            <a:r>
              <a:rPr lang="en-US" sz="2550">
                <a:solidFill>
                  <a:srgbClr val="000000"/>
                </a:solidFill>
                <a:latin typeface="Telegraf"/>
              </a:rPr>
              <a:t>Essentially divides HDI by the country's ecological footprint to determine its sustainability.</a:t>
            </a:r>
          </a:p>
          <a:p>
            <a:pPr marL="1101096" indent="-367032" lvl="2">
              <a:lnSpc>
                <a:spcPts val="3697"/>
              </a:lnSpc>
              <a:buFont typeface="Arial"/>
              <a:buChar char="⚬"/>
            </a:pPr>
            <a:r>
              <a:rPr lang="en-US" sz="2550">
                <a:solidFill>
                  <a:srgbClr val="000000"/>
                </a:solidFill>
                <a:latin typeface="Telegraf"/>
              </a:rPr>
              <a:t>Many developed countries score high in HDI but not HPI because they overuse resources. In contrast many countries in Asia and Latin America such as Costa Rica, score very high in HPI.</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468930" y="7817424"/>
            <a:ext cx="3217688" cy="2469576"/>
          </a:xfrm>
          <a:prstGeom prst="rect">
            <a:avLst/>
          </a:prstGeom>
        </p:spPr>
      </p:pic>
      <p:grpSp>
        <p:nvGrpSpPr>
          <p:cNvPr name="Group 4" id="4"/>
          <p:cNvGrpSpPr/>
          <p:nvPr/>
        </p:nvGrpSpPr>
        <p:grpSpPr>
          <a:xfrm rot="0">
            <a:off x="969289" y="349775"/>
            <a:ext cx="16349422" cy="1357849"/>
            <a:chOff x="0" y="0"/>
            <a:chExt cx="21799229" cy="1810466"/>
          </a:xfrm>
        </p:grpSpPr>
        <p:sp>
          <p:nvSpPr>
            <p:cNvPr name="TextBox 5" id="5"/>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Composite Indicators</a:t>
              </a:r>
            </a:p>
          </p:txBody>
        </p:sp>
        <p:sp>
          <p:nvSpPr>
            <p:cNvPr name="TextBox 6" id="6"/>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6008709" y="8484809"/>
            <a:ext cx="6270581" cy="1017524"/>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69289" y="3023857"/>
            <a:ext cx="16349422" cy="370522"/>
          </a:xfrm>
          <a:prstGeom prst="rect">
            <a:avLst/>
          </a:prstGeom>
        </p:spPr>
        <p:txBody>
          <a:bodyPr anchor="t" rtlCol="false" tIns="0" lIns="0" bIns="0" rIns="0">
            <a:spAutoFit/>
          </a:bodyPr>
          <a:lstStyle/>
          <a:p>
            <a:pPr algn="l">
              <a:lnSpc>
                <a:spcPts val="3022"/>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64687" y="1336979"/>
            <a:ext cx="5758626" cy="4114800"/>
          </a:xfrm>
          <a:prstGeom prst="rect">
            <a:avLst/>
          </a:prstGeom>
        </p:spPr>
      </p:pic>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5" id="5"/>
          <p:cNvGrpSpPr/>
          <p:nvPr/>
        </p:nvGrpSpPr>
        <p:grpSpPr>
          <a:xfrm rot="0">
            <a:off x="909878" y="6399483"/>
            <a:ext cx="16349422" cy="1764249"/>
            <a:chOff x="0" y="0"/>
            <a:chExt cx="21799229" cy="2352332"/>
          </a:xfrm>
        </p:grpSpPr>
        <p:sp>
          <p:nvSpPr>
            <p:cNvPr name="TextBox 6" id="6"/>
            <p:cNvSpPr txBox="true"/>
            <p:nvPr/>
          </p:nvSpPr>
          <p:spPr>
            <a:xfrm rot="0">
              <a:off x="0" y="114300"/>
              <a:ext cx="21799229" cy="1553633"/>
            </a:xfrm>
            <a:prstGeom prst="rect">
              <a:avLst/>
            </a:prstGeom>
          </p:spPr>
          <p:txBody>
            <a:bodyPr anchor="t" rtlCol="false" tIns="0" lIns="0" bIns="0" rIns="0">
              <a:spAutoFit/>
            </a:bodyPr>
            <a:lstStyle/>
            <a:p>
              <a:pPr algn="ctr">
                <a:lnSpc>
                  <a:spcPts val="4369"/>
                </a:lnSpc>
              </a:pPr>
              <a:r>
                <a:rPr lang="en-US" sz="4599" spc="-229">
                  <a:solidFill>
                    <a:srgbClr val="000000"/>
                  </a:solidFill>
                  <a:latin typeface="League Spartan"/>
                </a:rPr>
                <a:t>What do you believe to be the best tool to measure the level of development in a country?</a:t>
              </a:r>
            </a:p>
          </p:txBody>
        </p:sp>
        <p:sp>
          <p:nvSpPr>
            <p:cNvPr name="TextBox 7" id="7"/>
            <p:cNvSpPr txBox="true"/>
            <p:nvPr/>
          </p:nvSpPr>
          <p:spPr>
            <a:xfrm rot="0">
              <a:off x="0" y="1864652"/>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16389" y="5881152"/>
            <a:ext cx="4855221" cy="4114800"/>
          </a:xfrm>
          <a:prstGeom prst="rect">
            <a:avLst/>
          </a:prstGeom>
        </p:spPr>
      </p:pic>
      <p:grpSp>
        <p:nvGrpSpPr>
          <p:cNvPr name="Group 3" id="3"/>
          <p:cNvGrpSpPr/>
          <p:nvPr/>
        </p:nvGrpSpPr>
        <p:grpSpPr>
          <a:xfrm rot="0">
            <a:off x="1692963" y="1974925"/>
            <a:ext cx="14902073" cy="3413980"/>
            <a:chOff x="0" y="0"/>
            <a:chExt cx="19869431" cy="4551973"/>
          </a:xfrm>
        </p:grpSpPr>
        <p:sp>
          <p:nvSpPr>
            <p:cNvPr name="TextBox 4" id="4"/>
            <p:cNvSpPr txBox="true"/>
            <p:nvPr/>
          </p:nvSpPr>
          <p:spPr>
            <a:xfrm rot="0">
              <a:off x="0" y="-171450"/>
              <a:ext cx="19869431" cy="40390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Multi-dimensional Nature of Economic Development</a:t>
              </a:r>
            </a:p>
          </p:txBody>
        </p:sp>
        <p:sp>
          <p:nvSpPr>
            <p:cNvPr name="TextBox 5" id="5"/>
            <p:cNvSpPr txBox="true"/>
            <p:nvPr/>
          </p:nvSpPr>
          <p:spPr>
            <a:xfrm rot="0">
              <a:off x="0" y="40642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743255" y="6172200"/>
            <a:ext cx="4032504"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0" y="8571738"/>
            <a:ext cx="7315200" cy="1536192"/>
          </a:xfrm>
          <a:prstGeom prst="rect">
            <a:avLst/>
          </a:prstGeom>
        </p:spPr>
      </p:pic>
      <p:sp>
        <p:nvSpPr>
          <p:cNvPr name="TextBox 4" id="4"/>
          <p:cNvSpPr txBox="true"/>
          <p:nvPr/>
        </p:nvSpPr>
        <p:spPr>
          <a:xfrm rot="0">
            <a:off x="896248" y="1652062"/>
            <a:ext cx="16481874" cy="1208152"/>
          </a:xfrm>
          <a:prstGeom prst="rect">
            <a:avLst/>
          </a:prstGeom>
        </p:spPr>
        <p:txBody>
          <a:bodyPr anchor="t" rtlCol="false" tIns="0" lIns="0" bIns="0" rIns="0">
            <a:spAutoFit/>
          </a:bodyPr>
          <a:lstStyle/>
          <a:p>
            <a:pPr algn="ctr">
              <a:lnSpc>
                <a:spcPts val="4871"/>
              </a:lnSpc>
            </a:pPr>
            <a:r>
              <a:rPr lang="en-US" sz="2799">
                <a:solidFill>
                  <a:srgbClr val="000000"/>
                </a:solidFill>
                <a:latin typeface="Telegraf"/>
              </a:rPr>
              <a:t>Development is a complex and intricate thing to measure. To classify countries economist use a variety of indicators.</a:t>
            </a:r>
          </a:p>
        </p:txBody>
      </p:sp>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Indicators</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5505762" y="3371278"/>
            <a:ext cx="7276477" cy="1129665"/>
          </a:xfrm>
          <a:prstGeom prst="rect">
            <a:avLst/>
          </a:prstGeom>
        </p:spPr>
        <p:txBody>
          <a:bodyPr anchor="t" rtlCol="false" tIns="0" lIns="0" bIns="0" rIns="0">
            <a:spAutoFit/>
          </a:bodyPr>
          <a:lstStyle/>
          <a:p>
            <a:pPr algn="ctr">
              <a:lnSpc>
                <a:spcPts val="4409"/>
              </a:lnSpc>
            </a:pPr>
            <a:r>
              <a:rPr lang="en-US" sz="3150">
                <a:solidFill>
                  <a:srgbClr val="000000"/>
                </a:solidFill>
                <a:latin typeface="Telegraf Bold"/>
              </a:rPr>
              <a:t>Indicator</a:t>
            </a:r>
          </a:p>
          <a:p>
            <a:pPr algn="ctr">
              <a:lnSpc>
                <a:spcPts val="4409"/>
              </a:lnSpc>
            </a:pPr>
            <a:r>
              <a:rPr lang="en-US" sz="3150">
                <a:solidFill>
                  <a:srgbClr val="000000"/>
                </a:solidFill>
                <a:latin typeface="Telegraf"/>
              </a:rPr>
              <a:t>A measure of a certain characteristic</a:t>
            </a:r>
          </a:p>
        </p:txBody>
      </p:sp>
      <p:sp>
        <p:nvSpPr>
          <p:cNvPr name="TextBox 10" id="10"/>
          <p:cNvSpPr txBox="true"/>
          <p:nvPr/>
        </p:nvSpPr>
        <p:spPr>
          <a:xfrm rot="0">
            <a:off x="5565173" y="5015293"/>
            <a:ext cx="7276477" cy="1682115"/>
          </a:xfrm>
          <a:prstGeom prst="rect">
            <a:avLst/>
          </a:prstGeom>
        </p:spPr>
        <p:txBody>
          <a:bodyPr anchor="t" rtlCol="false" tIns="0" lIns="0" bIns="0" rIns="0">
            <a:spAutoFit/>
          </a:bodyPr>
          <a:lstStyle/>
          <a:p>
            <a:pPr algn="ctr">
              <a:lnSpc>
                <a:spcPts val="4409"/>
              </a:lnSpc>
            </a:pPr>
            <a:r>
              <a:rPr lang="en-US" sz="3150">
                <a:solidFill>
                  <a:srgbClr val="000000"/>
                </a:solidFill>
                <a:latin typeface="Telegraf Bold"/>
              </a:rPr>
              <a:t>Single Indicator</a:t>
            </a:r>
          </a:p>
          <a:p>
            <a:pPr algn="ctr">
              <a:lnSpc>
                <a:spcPts val="4409"/>
              </a:lnSpc>
            </a:pPr>
            <a:r>
              <a:rPr lang="en-US" sz="3150">
                <a:solidFill>
                  <a:srgbClr val="000000"/>
                </a:solidFill>
                <a:latin typeface="Telegraf"/>
              </a:rPr>
              <a:t>The measure of a single characteristic of development</a:t>
            </a:r>
          </a:p>
        </p:txBody>
      </p:sp>
      <p:sp>
        <p:nvSpPr>
          <p:cNvPr name="TextBox 11" id="11"/>
          <p:cNvSpPr txBox="true"/>
          <p:nvPr/>
        </p:nvSpPr>
        <p:spPr>
          <a:xfrm rot="0">
            <a:off x="5565173" y="7211758"/>
            <a:ext cx="7276477" cy="1682115"/>
          </a:xfrm>
          <a:prstGeom prst="rect">
            <a:avLst/>
          </a:prstGeom>
        </p:spPr>
        <p:txBody>
          <a:bodyPr anchor="t" rtlCol="false" tIns="0" lIns="0" bIns="0" rIns="0">
            <a:spAutoFit/>
          </a:bodyPr>
          <a:lstStyle/>
          <a:p>
            <a:pPr algn="ctr">
              <a:lnSpc>
                <a:spcPts val="4409"/>
              </a:lnSpc>
            </a:pPr>
            <a:r>
              <a:rPr lang="en-US" sz="3150">
                <a:solidFill>
                  <a:srgbClr val="000000"/>
                </a:solidFill>
                <a:latin typeface="Telegraf Bold"/>
              </a:rPr>
              <a:t>Composite Indicator</a:t>
            </a:r>
          </a:p>
          <a:p>
            <a:pPr algn="ctr">
              <a:lnSpc>
                <a:spcPts val="4409"/>
              </a:lnSpc>
            </a:pPr>
            <a:r>
              <a:rPr lang="en-US" sz="3150">
                <a:solidFill>
                  <a:srgbClr val="000000"/>
                </a:solidFill>
                <a:latin typeface="Telegraf"/>
              </a:rPr>
              <a:t>The measure of a multiple characteristics of development</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1028700" y="224363"/>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Indicators</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1594343" y="1948944"/>
            <a:ext cx="15099313" cy="333946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Strengths of indicators to measure development</a:t>
            </a:r>
          </a:p>
          <a:p>
            <a:pPr marL="680085" indent="-340042" lvl="1">
              <a:lnSpc>
                <a:spcPts val="4409"/>
              </a:lnSpc>
              <a:buFont typeface="Arial"/>
              <a:buChar char="•"/>
            </a:pPr>
            <a:r>
              <a:rPr lang="en-US" sz="3150">
                <a:solidFill>
                  <a:srgbClr val="000000"/>
                </a:solidFill>
                <a:latin typeface="Telegraf"/>
              </a:rPr>
              <a:t>Provides data over time to analyze progress and a point of comparison</a:t>
            </a:r>
          </a:p>
          <a:p>
            <a:pPr marL="680085" indent="-340042" lvl="1">
              <a:lnSpc>
                <a:spcPts val="4409"/>
              </a:lnSpc>
              <a:buFont typeface="Arial"/>
              <a:buChar char="•"/>
            </a:pPr>
            <a:r>
              <a:rPr lang="en-US" sz="3150">
                <a:solidFill>
                  <a:srgbClr val="000000"/>
                </a:solidFill>
                <a:latin typeface="Telegraf"/>
              </a:rPr>
              <a:t>Data can determine which specific sectors of development are in urgent need.</a:t>
            </a:r>
          </a:p>
          <a:p>
            <a:pPr marL="680085" indent="-340042" lvl="1">
              <a:lnSpc>
                <a:spcPts val="4409"/>
              </a:lnSpc>
              <a:buFont typeface="Arial"/>
              <a:buChar char="•"/>
            </a:pPr>
            <a:r>
              <a:rPr lang="en-US" sz="3150">
                <a:solidFill>
                  <a:srgbClr val="000000"/>
                </a:solidFill>
                <a:latin typeface="Telegraf"/>
              </a:rPr>
              <a:t>Data can guide government policy and determine the effectiveness of legislation.</a:t>
            </a:r>
          </a:p>
        </p:txBody>
      </p:sp>
      <p:sp>
        <p:nvSpPr>
          <p:cNvPr name="TextBox 7" id="7"/>
          <p:cNvSpPr txBox="true"/>
          <p:nvPr/>
        </p:nvSpPr>
        <p:spPr>
          <a:xfrm rot="0">
            <a:off x="1653754" y="6042593"/>
            <a:ext cx="15099313" cy="3339465"/>
          </a:xfrm>
          <a:prstGeom prst="rect">
            <a:avLst/>
          </a:prstGeom>
        </p:spPr>
        <p:txBody>
          <a:bodyPr anchor="t" rtlCol="false" tIns="0" lIns="0" bIns="0" rIns="0">
            <a:spAutoFit/>
          </a:bodyPr>
          <a:lstStyle/>
          <a:p>
            <a:pPr algn="ctr">
              <a:lnSpc>
                <a:spcPts val="4409"/>
              </a:lnSpc>
            </a:pPr>
            <a:r>
              <a:rPr lang="en-US" sz="3150">
                <a:solidFill>
                  <a:srgbClr val="FF0000"/>
                </a:solidFill>
                <a:latin typeface="Telegraf Bold"/>
              </a:rPr>
              <a:t>Limitation of indicators to measure development</a:t>
            </a:r>
          </a:p>
          <a:p>
            <a:pPr marL="680085" indent="-340042" lvl="1">
              <a:lnSpc>
                <a:spcPts val="4409"/>
              </a:lnSpc>
              <a:buFont typeface="Arial"/>
              <a:buChar char="•"/>
            </a:pPr>
            <a:r>
              <a:rPr lang="en-US" sz="3150">
                <a:solidFill>
                  <a:srgbClr val="000000"/>
                </a:solidFill>
                <a:latin typeface="Telegraf"/>
              </a:rPr>
              <a:t>Indicators presented as an average are flawed by hiding extreme conditions</a:t>
            </a:r>
          </a:p>
          <a:p>
            <a:pPr marL="680085" indent="-340042" lvl="1">
              <a:lnSpc>
                <a:spcPts val="4409"/>
              </a:lnSpc>
              <a:buFont typeface="Arial"/>
              <a:buChar char="•"/>
            </a:pPr>
            <a:r>
              <a:rPr lang="en-US" sz="3150">
                <a:solidFill>
                  <a:srgbClr val="000000"/>
                </a:solidFill>
                <a:latin typeface="Telegraf"/>
              </a:rPr>
              <a:t>Gathering data is difficult financially and logistically. </a:t>
            </a:r>
          </a:p>
          <a:p>
            <a:pPr marL="680085" indent="-340042" lvl="1">
              <a:lnSpc>
                <a:spcPts val="4409"/>
              </a:lnSpc>
              <a:buFont typeface="Arial"/>
              <a:buChar char="•"/>
            </a:pPr>
            <a:r>
              <a:rPr lang="en-US" sz="3150">
                <a:solidFill>
                  <a:srgbClr val="000000"/>
                </a:solidFill>
                <a:latin typeface="Telegraf"/>
              </a:rPr>
              <a:t>Informal economic activity is hidden. Poorer countries tend to have a large amount of informal economic activity. </a:t>
            </a:r>
          </a:p>
          <a:p>
            <a:pPr marL="680085" indent="-340042" lvl="1">
              <a:lnSpc>
                <a:spcPts val="4409"/>
              </a:lnSpc>
              <a:buFont typeface="Arial"/>
              <a:buChar char="•"/>
            </a:pPr>
            <a:r>
              <a:rPr lang="en-US" sz="3150">
                <a:solidFill>
                  <a:srgbClr val="000000"/>
                </a:solidFill>
                <a:latin typeface="Telegraf"/>
              </a:rPr>
              <a:t>Cannot capture the complexity of development.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u4L130DkdOw"/>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2101851"/>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See how the rest of the world lives, organized by income | Anna Rosling Rönnlund</a:t>
            </a:r>
          </a:p>
          <a:p>
            <a:pPr algn="ctr">
              <a:lnSpc>
                <a:spcPts val="2799"/>
              </a:lnSpc>
            </a:pPr>
          </a:p>
          <a:p>
            <a:pPr algn="ctr">
              <a:lnSpc>
                <a:spcPts val="2799"/>
              </a:lnSpc>
            </a:pPr>
          </a:p>
          <a:p>
            <a:pPr algn="ctr">
              <a:lnSpc>
                <a:spcPts val="2799"/>
              </a:lnSpc>
            </a:pPr>
          </a:p>
          <a:p>
            <a:pPr algn="ctr">
              <a:lnSpc>
                <a:spcPts val="2799"/>
              </a:lnSpc>
            </a:pPr>
            <a:r>
              <a:rPr lang="en-US" sz="1999">
                <a:solidFill>
                  <a:srgbClr val="000000"/>
                </a:solidFill>
                <a:latin typeface="Arimo"/>
              </a:rPr>
              <a:t>TED</a:t>
            </a:r>
          </a:p>
        </p:txBody>
      </p:sp>
      <p:grpSp>
        <p:nvGrpSpPr>
          <p:cNvPr name="Group 5" id="5"/>
          <p:cNvGrpSpPr/>
          <p:nvPr/>
        </p:nvGrpSpPr>
        <p:grpSpPr>
          <a:xfrm rot="0">
            <a:off x="909878" y="610651"/>
            <a:ext cx="16349422" cy="2475449"/>
            <a:chOff x="0" y="0"/>
            <a:chExt cx="21799229" cy="3300599"/>
          </a:xfrm>
        </p:grpSpPr>
        <p:sp>
          <p:nvSpPr>
            <p:cNvPr name="TextBox 6" id="6"/>
            <p:cNvSpPr txBox="true"/>
            <p:nvPr/>
          </p:nvSpPr>
          <p:spPr>
            <a:xfrm rot="0">
              <a:off x="0" y="171450"/>
              <a:ext cx="21799229" cy="24447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Just How Multi-Dimensional is Development?</a:t>
              </a:r>
            </a:p>
          </p:txBody>
        </p:sp>
        <p:sp>
          <p:nvSpPr>
            <p:cNvPr name="TextBox 7" id="7"/>
            <p:cNvSpPr txBox="true"/>
            <p:nvPr/>
          </p:nvSpPr>
          <p:spPr>
            <a:xfrm rot="0">
              <a:off x="0" y="2812919"/>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a:hlinkClick r:id="rId3" tooltip="https://www.gapminder.org/dollar-street"/>
          </p:cNvPr>
          <p:cNvPicPr>
            <a:picLocks noChangeAspect="true"/>
          </p:cNvPicPr>
          <p:nvPr/>
        </p:nvPicPr>
        <p:blipFill>
          <a:blip r:embed="rId2"/>
          <a:srcRect l="0" t="0" r="0" b="0"/>
          <a:stretch>
            <a:fillRect/>
          </a:stretch>
        </p:blipFill>
        <p:spPr>
          <a:xfrm flipH="false" flipV="false" rot="0">
            <a:off x="6107972" y="4569732"/>
            <a:ext cx="6072056" cy="1730536"/>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252196" y="9258300"/>
            <a:ext cx="17783608" cy="4468132"/>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0">
            <a:off x="16027374" y="7420977"/>
            <a:ext cx="1834204" cy="2151559"/>
          </a:xfrm>
          <a:prstGeom prst="rect">
            <a:avLst/>
          </a:prstGeom>
        </p:spPr>
      </p:pic>
      <p:pic>
        <p:nvPicPr>
          <p:cNvPr name="Picture 5" id="5"/>
          <p:cNvPicPr>
            <a:picLocks noChangeAspect="true"/>
          </p:cNvPicPr>
          <p:nvPr/>
        </p:nvPicPr>
        <p:blipFill>
          <a:blip r:embed="rId6"/>
          <a:srcRect l="0" t="0" r="0" b="0"/>
          <a:stretch>
            <a:fillRect/>
          </a:stretch>
        </p:blipFill>
        <p:spPr>
          <a:xfrm flipH="false" flipV="false" rot="0">
            <a:off x="8544701" y="7319443"/>
            <a:ext cx="1198598" cy="2151559"/>
          </a:xfrm>
          <a:prstGeom prst="rect">
            <a:avLst/>
          </a:prstGeom>
        </p:spPr>
      </p:pic>
      <p:pic>
        <p:nvPicPr>
          <p:cNvPr name="Picture 6" id="6"/>
          <p:cNvPicPr>
            <a:picLocks noChangeAspect="true"/>
          </p:cNvPicPr>
          <p:nvPr/>
        </p:nvPicPr>
        <p:blipFill>
          <a:blip r:embed="rId7"/>
          <a:srcRect l="0" t="0" r="0" b="0"/>
          <a:stretch>
            <a:fillRect/>
          </a:stretch>
        </p:blipFill>
        <p:spPr>
          <a:xfrm flipH="false" flipV="false" rot="0">
            <a:off x="252196" y="8866210"/>
            <a:ext cx="1502589" cy="604792"/>
          </a:xfrm>
          <a:prstGeom prst="rect">
            <a:avLst/>
          </a:prstGeom>
        </p:spPr>
      </p:pic>
      <p:sp>
        <p:nvSpPr>
          <p:cNvPr name="TextBox 7" id="7"/>
          <p:cNvSpPr txBox="true"/>
          <p:nvPr/>
        </p:nvSpPr>
        <p:spPr>
          <a:xfrm rot="0">
            <a:off x="903063" y="1931075"/>
            <a:ext cx="16481874" cy="1817752"/>
          </a:xfrm>
          <a:prstGeom prst="rect">
            <a:avLst/>
          </a:prstGeom>
        </p:spPr>
        <p:txBody>
          <a:bodyPr anchor="t" rtlCol="false" tIns="0" lIns="0" bIns="0" rIns="0">
            <a:spAutoFit/>
          </a:bodyPr>
          <a:lstStyle/>
          <a:p>
            <a:pPr algn="ctr">
              <a:lnSpc>
                <a:spcPts val="4871"/>
              </a:lnSpc>
            </a:pPr>
            <a:r>
              <a:rPr lang="en-US" sz="2799">
                <a:solidFill>
                  <a:srgbClr val="000000"/>
                </a:solidFill>
                <a:latin typeface="Telegraf Bold"/>
              </a:rPr>
              <a:t>Where do you think you fall on dollar street? </a:t>
            </a:r>
          </a:p>
          <a:p>
            <a:pPr algn="ctr">
              <a:lnSpc>
                <a:spcPts val="4871"/>
              </a:lnSpc>
            </a:pPr>
            <a:r>
              <a:rPr lang="en-US" sz="2799">
                <a:solidFill>
                  <a:srgbClr val="000000"/>
                </a:solidFill>
                <a:latin typeface="Telegraf Bold"/>
              </a:rPr>
              <a:t>When you make your decision, select that range on Dollar Street and compare your house to the ones listed. </a:t>
            </a:r>
          </a:p>
        </p:txBody>
      </p:sp>
      <p:grpSp>
        <p:nvGrpSpPr>
          <p:cNvPr name="Group 8" id="8"/>
          <p:cNvGrpSpPr/>
          <p:nvPr/>
        </p:nvGrpSpPr>
        <p:grpSpPr>
          <a:xfrm rot="0">
            <a:off x="969289" y="503376"/>
            <a:ext cx="16349422" cy="1608674"/>
            <a:chOff x="0" y="0"/>
            <a:chExt cx="21799229" cy="2144899"/>
          </a:xfrm>
        </p:grpSpPr>
        <p:sp>
          <p:nvSpPr>
            <p:cNvPr name="TextBox 9" id="9"/>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Dollar Street</a:t>
              </a:r>
            </a:p>
          </p:txBody>
        </p:sp>
        <p:sp>
          <p:nvSpPr>
            <p:cNvPr name="TextBox 10" id="10"/>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1" id="11"/>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79183" y="5765380"/>
            <a:ext cx="3929634" cy="4114800"/>
          </a:xfrm>
          <a:prstGeom prst="rect">
            <a:avLst/>
          </a:prstGeom>
        </p:spPr>
      </p:pic>
      <p:grpSp>
        <p:nvGrpSpPr>
          <p:cNvPr name="Group 3" id="3"/>
          <p:cNvGrpSpPr/>
          <p:nvPr/>
        </p:nvGrpSpPr>
        <p:grpSpPr>
          <a:xfrm rot="0">
            <a:off x="1692963" y="1974925"/>
            <a:ext cx="14902073" cy="3413980"/>
            <a:chOff x="0" y="0"/>
            <a:chExt cx="19869431" cy="4551973"/>
          </a:xfrm>
        </p:grpSpPr>
        <p:sp>
          <p:nvSpPr>
            <p:cNvPr name="TextBox 4" id="4"/>
            <p:cNvSpPr txBox="true"/>
            <p:nvPr/>
          </p:nvSpPr>
          <p:spPr>
            <a:xfrm rot="0">
              <a:off x="0" y="-171450"/>
              <a:ext cx="19869431" cy="40390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Single and Composite Indicators</a:t>
              </a:r>
            </a:p>
          </p:txBody>
        </p:sp>
        <p:sp>
          <p:nvSpPr>
            <p:cNvPr name="TextBox 5" id="5"/>
            <p:cNvSpPr txBox="true"/>
            <p:nvPr/>
          </p:nvSpPr>
          <p:spPr>
            <a:xfrm rot="0">
              <a:off x="0" y="40642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1108901"/>
            <a:ext cx="16514951" cy="7258240"/>
          </a:xfrm>
          <a:prstGeom prst="rect">
            <a:avLst/>
          </a:prstGeom>
        </p:spPr>
        <p:txBody>
          <a:bodyPr anchor="t" rtlCol="false" tIns="0" lIns="0" bIns="0" rIns="0">
            <a:spAutoFit/>
          </a:bodyPr>
          <a:lstStyle/>
          <a:p>
            <a:pPr>
              <a:lnSpc>
                <a:spcPts val="7812"/>
              </a:lnSpc>
            </a:pPr>
            <a:r>
              <a:rPr lang="en-US" sz="3150">
                <a:solidFill>
                  <a:srgbClr val="000000"/>
                </a:solidFill>
                <a:latin typeface="Telegraf Bold"/>
              </a:rPr>
              <a:t>Single indicators use only one factor to measure the development of a country.</a:t>
            </a:r>
          </a:p>
          <a:p>
            <a:pPr algn="ctr">
              <a:lnSpc>
                <a:spcPts val="6324"/>
              </a:lnSpc>
            </a:pPr>
            <a:r>
              <a:rPr lang="en-US" sz="2550">
                <a:solidFill>
                  <a:srgbClr val="000000"/>
                </a:solidFill>
                <a:latin typeface="Telegraf Bold"/>
              </a:rPr>
              <a:t>Examples of single indicators that aim to measure development</a:t>
            </a:r>
          </a:p>
          <a:p>
            <a:pPr>
              <a:lnSpc>
                <a:spcPts val="3825"/>
              </a:lnSpc>
            </a:pPr>
            <a:r>
              <a:rPr lang="en-US" sz="2550">
                <a:solidFill>
                  <a:srgbClr val="000000"/>
                </a:solidFill>
                <a:latin typeface="Telegraf Bold"/>
              </a:rPr>
              <a:t>Income</a:t>
            </a:r>
          </a:p>
          <a:p>
            <a:pPr marL="1101096" indent="-367032" lvl="2">
              <a:lnSpc>
                <a:spcPts val="3825"/>
              </a:lnSpc>
              <a:buFont typeface="Arial"/>
              <a:buChar char="⚬"/>
            </a:pPr>
            <a:r>
              <a:rPr lang="en-US" sz="2550">
                <a:solidFill>
                  <a:srgbClr val="000000"/>
                </a:solidFill>
                <a:latin typeface="Telegraf"/>
              </a:rPr>
              <a:t>GDP/GNI per person (per capita) at PPP </a:t>
            </a:r>
          </a:p>
          <a:p>
            <a:pPr marL="1101096" indent="-367032" lvl="2">
              <a:lnSpc>
                <a:spcPts val="3825"/>
              </a:lnSpc>
              <a:buFont typeface="Arial"/>
              <a:buChar char="⚬"/>
            </a:pPr>
            <a:r>
              <a:rPr lang="en-US" sz="2550">
                <a:solidFill>
                  <a:srgbClr val="000000"/>
                </a:solidFill>
                <a:latin typeface="Telegraf"/>
              </a:rPr>
              <a:t>Absolute and relative poverty headcounts</a:t>
            </a:r>
          </a:p>
          <a:p>
            <a:pPr>
              <a:lnSpc>
                <a:spcPts val="3825"/>
              </a:lnSpc>
            </a:pPr>
          </a:p>
          <a:p>
            <a:pPr marL="550548" indent="-275274" lvl="1">
              <a:lnSpc>
                <a:spcPts val="3825"/>
              </a:lnSpc>
              <a:buFont typeface="Arial"/>
              <a:buChar char="•"/>
            </a:pPr>
            <a:r>
              <a:rPr lang="en-US" sz="2550">
                <a:solidFill>
                  <a:srgbClr val="000000"/>
                </a:solidFill>
                <a:latin typeface="Telegraf Bold"/>
              </a:rPr>
              <a:t>Health and education indicators</a:t>
            </a:r>
          </a:p>
          <a:p>
            <a:pPr marL="1101096" indent="-367032" lvl="2">
              <a:lnSpc>
                <a:spcPts val="3825"/>
              </a:lnSpc>
              <a:buFont typeface="Arial"/>
              <a:buChar char="⚬"/>
            </a:pPr>
            <a:r>
              <a:rPr lang="en-US" sz="2550">
                <a:solidFill>
                  <a:srgbClr val="000000"/>
                </a:solidFill>
                <a:latin typeface="Telegraf"/>
              </a:rPr>
              <a:t>Life expectancy at birth</a:t>
            </a:r>
          </a:p>
          <a:p>
            <a:pPr marL="1101096" indent="-367032" lvl="2">
              <a:lnSpc>
                <a:spcPts val="3825"/>
              </a:lnSpc>
              <a:buFont typeface="Arial"/>
              <a:buChar char="⚬"/>
            </a:pPr>
            <a:r>
              <a:rPr lang="en-US" sz="2550">
                <a:solidFill>
                  <a:srgbClr val="000000"/>
                </a:solidFill>
                <a:latin typeface="Telegraf"/>
              </a:rPr>
              <a:t>Infant mortality rate</a:t>
            </a:r>
          </a:p>
          <a:p>
            <a:pPr marL="1101096" indent="-367032" lvl="2">
              <a:lnSpc>
                <a:spcPts val="3825"/>
              </a:lnSpc>
              <a:buFont typeface="Arial"/>
              <a:buChar char="⚬"/>
            </a:pPr>
            <a:r>
              <a:rPr lang="en-US" sz="2550">
                <a:solidFill>
                  <a:srgbClr val="000000"/>
                </a:solidFill>
                <a:latin typeface="Telegraf"/>
              </a:rPr>
              <a:t>Average years of schooling</a:t>
            </a:r>
          </a:p>
          <a:p>
            <a:pPr marL="1101096" indent="-367032" lvl="2">
              <a:lnSpc>
                <a:spcPts val="3825"/>
              </a:lnSpc>
              <a:buFont typeface="Arial"/>
              <a:buChar char="⚬"/>
            </a:pPr>
            <a:r>
              <a:rPr lang="en-US" sz="2550">
                <a:solidFill>
                  <a:srgbClr val="000000"/>
                </a:solidFill>
                <a:latin typeface="Telegraf"/>
              </a:rPr>
              <a:t>Expected years of schooling (typically an age)</a:t>
            </a:r>
          </a:p>
          <a:p>
            <a:pPr marL="1101096" indent="-367032" lvl="2">
              <a:lnSpc>
                <a:spcPts val="3825"/>
              </a:lnSpc>
              <a:buFont typeface="Arial"/>
              <a:buChar char="⚬"/>
            </a:pPr>
            <a:r>
              <a:rPr lang="en-US" sz="2550">
                <a:solidFill>
                  <a:srgbClr val="000000"/>
                </a:solidFill>
                <a:latin typeface="Telegraf"/>
              </a:rPr>
              <a:t>Adult literacy rate</a:t>
            </a:r>
          </a:p>
          <a:p>
            <a:pPr>
              <a:lnSpc>
                <a:spcPts val="3825"/>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121464" y="6380363"/>
            <a:ext cx="2295536" cy="2295536"/>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578661" y="6380363"/>
            <a:ext cx="2295536" cy="2295536"/>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121464" y="3185333"/>
            <a:ext cx="2295536" cy="2295536"/>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4537315" y="3143986"/>
            <a:ext cx="2336883" cy="2336883"/>
          </a:xfrm>
          <a:prstGeom prst="rect">
            <a:avLst/>
          </a:prstGeom>
        </p:spPr>
      </p:pic>
      <p:grpSp>
        <p:nvGrpSpPr>
          <p:cNvPr name="Group 7" id="7"/>
          <p:cNvGrpSpPr/>
          <p:nvPr/>
        </p:nvGrpSpPr>
        <p:grpSpPr>
          <a:xfrm rot="0">
            <a:off x="969289" y="349775"/>
            <a:ext cx="16349422" cy="1357849"/>
            <a:chOff x="0" y="0"/>
            <a:chExt cx="21799229" cy="1810466"/>
          </a:xfrm>
        </p:grpSpPr>
        <p:sp>
          <p:nvSpPr>
            <p:cNvPr name="TextBox 8" id="8"/>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Single Indicators</a:t>
              </a:r>
            </a:p>
          </p:txBody>
        </p:sp>
        <p:sp>
          <p:nvSpPr>
            <p:cNvPr name="TextBox 9" id="9"/>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DAFEWpeQmYQ</dc:identifier>
  <dcterms:modified xsi:type="dcterms:W3CDTF">2011-08-01T06:04:30Z</dcterms:modified>
  <cp:revision>1</cp:revision>
  <dc:title>4.8 Measuring Development</dc:title>
</cp:coreProperties>
</file>